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9" r:id="rId6"/>
    <p:sldId id="258" r:id="rId7"/>
    <p:sldId id="260" r:id="rId8"/>
    <p:sldId id="261" r:id="rId9"/>
    <p:sldId id="262" r:id="rId10"/>
    <p:sldId id="263" r:id="rId11"/>
    <p:sldId id="264" r:id="rId12"/>
    <p:sldId id="265" r:id="rId13"/>
    <p:sldId id="270" r:id="rId14"/>
    <p:sldId id="272" r:id="rId15"/>
    <p:sldId id="271" r:id="rId16"/>
    <p:sldId id="273" r:id="rId17"/>
    <p:sldId id="274" r:id="rId18"/>
    <p:sldId id="275" r:id="rId19"/>
    <p:sldId id="267" r:id="rId20"/>
    <p:sldId id="269" r:id="rId21"/>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73" userDrawn="1">
          <p15:clr>
            <a:srgbClr val="747775"/>
          </p15:clr>
        </p15:guide>
        <p15:guide id="2" pos="2916"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B0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573"/>
        <p:guide pos="291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 name="Shape 19"/>
        <p:cNvGrpSpPr/>
        <p:nvPr/>
      </p:nvGrpSpPr>
      <p:grpSpPr>
        <a:xfrm>
          <a:off x="0" y="0"/>
          <a:ext cx="0" cy="0"/>
          <a:chOff x="0" y="0"/>
          <a:chExt cx="0" cy="0"/>
        </a:xfrm>
      </p:grpSpPr>
      <p:sp>
        <p:nvSpPr>
          <p:cNvPr id="20" name="Google Shape;20;p1: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1" name="Google Shape;21;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0: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p14: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1" name="Google Shape;101;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p14: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1" name="Google Shape;101;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 name="Shape 30"/>
        <p:cNvGrpSpPr/>
        <p:nvPr/>
      </p:nvGrpSpPr>
      <p:grpSpPr>
        <a:xfrm>
          <a:off x="0" y="0"/>
          <a:ext cx="0" cy="0"/>
          <a:chOff x="0" y="0"/>
          <a:chExt cx="0" cy="0"/>
        </a:xfrm>
      </p:grpSpPr>
      <p:sp>
        <p:nvSpPr>
          <p:cNvPr id="31" name="Google Shape;31;p2: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2" name="Google Shape;3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42"/>
        <p:cNvGrpSpPr/>
        <p:nvPr/>
      </p:nvGrpSpPr>
      <p:grpSpPr>
        <a:xfrm>
          <a:off x="0" y="0"/>
          <a:ext cx="0" cy="0"/>
          <a:chOff x="0" y="0"/>
          <a:chExt cx="0" cy="0"/>
        </a:xfrm>
      </p:grpSpPr>
      <p:sp>
        <p:nvSpPr>
          <p:cNvPr id="43" name="Google Shape;43;p4: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4" name="Google Shape;44;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36"/>
        <p:cNvGrpSpPr/>
        <p:nvPr/>
      </p:nvGrpSpPr>
      <p:grpSpPr>
        <a:xfrm>
          <a:off x="0" y="0"/>
          <a:ext cx="0" cy="0"/>
          <a:chOff x="0" y="0"/>
          <a:chExt cx="0" cy="0"/>
        </a:xfrm>
      </p:grpSpPr>
      <p:sp>
        <p:nvSpPr>
          <p:cNvPr id="37" name="Google Shape;37;p3: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8" name="Google Shape;38;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5: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2" name="Google Shape;52;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p6: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60" name="Google Shape;60;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Google Shape;65;p7: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66" name="Google Shape;66;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8: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73" name="Google Shape;73;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p9:notes"/>
          <p:cNvSpPr txBox="1"/>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79" name="Google Shape;79;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 name="Shape 8"/>
        <p:cNvGrpSpPr/>
        <p:nvPr/>
      </p:nvGrpSpPr>
      <p:grpSpPr>
        <a:xfrm>
          <a:off x="0" y="0"/>
          <a:ext cx="0" cy="0"/>
          <a:chOff x="0" y="0"/>
          <a:chExt cx="0" cy="0"/>
        </a:xfrm>
      </p:grpSpPr>
      <p:sp>
        <p:nvSpPr>
          <p:cNvPr id="9" name="Google Shape;9;p2"/>
          <p:cNvSpPr txBox="1"/>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2"/>
          <p:cNvSpPr txBox="1"/>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2"/>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2"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3" name="Shape 13"/>
        <p:cNvGrpSpPr/>
        <p:nvPr/>
      </p:nvGrpSpPr>
      <p:grpSpPr>
        <a:xfrm>
          <a:off x="0" y="0"/>
          <a:ext cx="0" cy="0"/>
          <a:chOff x="0" y="0"/>
          <a:chExt cx="0" cy="0"/>
        </a:xfrm>
      </p:grpSpPr>
      <p:sp>
        <p:nvSpPr>
          <p:cNvPr id="14" name="Google Shape;14;p4"/>
          <p:cNvSpPr txBox="1"/>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chemeClr val="dk1"/>
              </a:buClr>
              <a:buSzPts val="4500"/>
              <a:buFont typeface="Calibri" panose="020F0502020204030204"/>
              <a:buNone/>
              <a:defRPr sz="4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4"/>
          <p:cNvSpPr txBox="1"/>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4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4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4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4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4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4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4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 name="Google Shape;16;p4"/>
          <p:cNvSpPr txBox="1"/>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7" name="Google Shape;17;p4"/>
          <p:cNvSpPr txBox="1"/>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8" name="Google Shape;18;p4"/>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p:nvPr/>
        </p:nvSpPr>
        <p:spPr>
          <a:xfrm>
            <a:off x="74140" y="64873"/>
            <a:ext cx="8998808" cy="5013754"/>
          </a:xfrm>
          <a:prstGeom prst="rect">
            <a:avLst/>
          </a:prstGeom>
          <a:noFill/>
          <a:ln w="28575" cap="flat" cmpd="sng">
            <a:solidFill>
              <a:srgbClr val="46B0F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 name="Google Shape;7;p1" descr="A picture containing text, clipart&#10;&#10;Description automatically generated"/>
          <p:cNvPicPr preferRelativeResize="0"/>
          <p:nvPr/>
        </p:nvPicPr>
        <p:blipFill rotWithShape="1">
          <a:blip r:embed="rId4"/>
          <a:srcRect t="12813" r="7454"/>
          <a:stretch>
            <a:fillRect/>
          </a:stretch>
        </p:blipFill>
        <p:spPr>
          <a:xfrm>
            <a:off x="8038567" y="95866"/>
            <a:ext cx="1002193" cy="4055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 name="Shape 22"/>
        <p:cNvGrpSpPr/>
        <p:nvPr/>
      </p:nvGrpSpPr>
      <p:grpSpPr>
        <a:xfrm>
          <a:off x="0" y="0"/>
          <a:ext cx="0" cy="0"/>
          <a:chOff x="0" y="0"/>
          <a:chExt cx="0" cy="0"/>
        </a:xfrm>
      </p:grpSpPr>
      <p:sp>
        <p:nvSpPr>
          <p:cNvPr id="23" name="Google Shape;23;p5"/>
          <p:cNvSpPr/>
          <p:nvPr/>
        </p:nvSpPr>
        <p:spPr>
          <a:xfrm>
            <a:off x="8001000" y="112853"/>
            <a:ext cx="1035935" cy="51218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4" name="Google Shape;24;p5" descr="A picture containing text, sign, outdoor&#10;&#10;Description automatically generated"/>
          <p:cNvPicPr preferRelativeResize="0"/>
          <p:nvPr/>
        </p:nvPicPr>
        <p:blipFill rotWithShape="1">
          <a:blip r:embed="rId1"/>
          <a:srcRect/>
          <a:stretch>
            <a:fillRect/>
          </a:stretch>
        </p:blipFill>
        <p:spPr>
          <a:xfrm>
            <a:off x="228622" y="94581"/>
            <a:ext cx="657128" cy="1118759"/>
          </a:xfrm>
          <a:prstGeom prst="rect">
            <a:avLst/>
          </a:prstGeom>
          <a:noFill/>
          <a:ln>
            <a:noFill/>
          </a:ln>
        </p:spPr>
      </p:pic>
      <p:pic>
        <p:nvPicPr>
          <p:cNvPr id="25" name="Google Shape;25;p5" descr="A picture containing text, clipart&#10;&#10;Description automatically generated"/>
          <p:cNvPicPr preferRelativeResize="0"/>
          <p:nvPr/>
        </p:nvPicPr>
        <p:blipFill rotWithShape="1">
          <a:blip r:embed="rId2"/>
          <a:srcRect/>
          <a:stretch>
            <a:fillRect/>
          </a:stretch>
        </p:blipFill>
        <p:spPr>
          <a:xfrm>
            <a:off x="5613763" y="107766"/>
            <a:ext cx="3423171" cy="1105573"/>
          </a:xfrm>
          <a:prstGeom prst="rect">
            <a:avLst/>
          </a:prstGeom>
          <a:noFill/>
          <a:ln>
            <a:noFill/>
          </a:ln>
        </p:spPr>
      </p:pic>
      <p:sp>
        <p:nvSpPr>
          <p:cNvPr id="26" name="Google Shape;26;p5"/>
          <p:cNvSpPr txBox="1"/>
          <p:nvPr/>
        </p:nvSpPr>
        <p:spPr>
          <a:xfrm>
            <a:off x="2885726" y="1213357"/>
            <a:ext cx="5025900" cy="700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chemeClr val="dk1"/>
                </a:solidFill>
                <a:latin typeface="Calibri" panose="020F0502020204030204"/>
                <a:ea typeface="Calibri" panose="020F0502020204030204"/>
                <a:cs typeface="Calibri" panose="020F0502020204030204"/>
                <a:sym typeface="Calibri" panose="020F0502020204030204"/>
              </a:rPr>
              <a:t>Minor Project</a:t>
            </a:r>
            <a:endParaRPr sz="11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5"/>
          <p:cNvSpPr txBox="1"/>
          <p:nvPr/>
        </p:nvSpPr>
        <p:spPr>
          <a:xfrm>
            <a:off x="748670" y="1924171"/>
            <a:ext cx="7461300" cy="1593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Title:</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700"/>
              <a:buFont typeface="Arial" panose="020B0604020202020204"/>
              <a:buNone/>
            </a:pPr>
            <a:r>
              <a:rPr lang="en-GB" sz="27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Predicting Human-Animal Conflict</a:t>
            </a:r>
            <a:endParaRPr sz="41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400"/>
              <a:buFont typeface="Arial" panose="020B0604020202020204"/>
              <a:buNone/>
            </a:pPr>
            <a:br>
              <a:rPr lang="en-GB"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b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 name="Google Shape;28;p5"/>
          <p:cNvSpPr txBox="1"/>
          <p:nvPr/>
        </p:nvSpPr>
        <p:spPr>
          <a:xfrm>
            <a:off x="195325" y="3859150"/>
            <a:ext cx="5274900" cy="114427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Presented by:</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Panchika Gupta,</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R2142220121</a:t>
            </a: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alt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B.tech CSE (CCVT)</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Rakshan Sharma,</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R2142220142,</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B.tech CSE (CCVT)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Kunal Sinha,</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R2142220107,</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B.tech CSE (CCVT)</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Om Vats,</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R2142220269,</a:t>
            </a:r>
            <a:r>
              <a:rPr lang="en-US" alt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B.tech CSE (Dev-Ops)</a:t>
            </a: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 name="Google Shape;29;p5"/>
          <p:cNvSpPr txBox="1"/>
          <p:nvPr/>
        </p:nvSpPr>
        <p:spPr>
          <a:xfrm>
            <a:off x="6883200" y="3859150"/>
            <a:ext cx="5025900" cy="1577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Guided by:</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Dr</a:t>
            </a: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Saurabh Shanu</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Assistant Professor </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Selection Grade</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School of Computer Science</a:t>
            </a: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br>
              <a:rPr lang="en-GB"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br>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6. Technology Stack</a:t>
            </a:r>
            <a:endParaRPr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89" name="Google Shape;89;p14"/>
          <p:cNvSpPr txBox="1"/>
          <p:nvPr/>
        </p:nvSpPr>
        <p:spPr>
          <a:xfrm>
            <a:off x="403775" y="625030"/>
            <a:ext cx="4783200" cy="4213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Python: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Core language for data processing, model training, and backend logic.</a:t>
            </a:r>
            <a:endPar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Pandas, NumPy: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Data manipulation and analysis.</a:t>
            </a: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Scikit-learn / XGBoost: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Machine learning modeling and prediction.</a:t>
            </a:r>
            <a:endPar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Matplotlib / Plotly: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Data visualization and interactive charts.</a:t>
            </a:r>
            <a:endPar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Streamlit: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Frontend framework for building the interactive web dashboard.</a:t>
            </a: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Joblib / Pickle: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Model serialization and loading.</a:t>
            </a: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r>
              <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CSV: </a:t>
            </a:r>
            <a:r>
              <a:rPr lang="en-US" altLang="en-GB" sz="160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Primary data format for input/output.</a:t>
            </a: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p:nvPr/>
        </p:nvPicPr>
        <p:blipFill>
          <a:blip r:embed="rId1"/>
          <a:stretch>
            <a:fillRect/>
          </a:stretch>
        </p:blipFill>
        <p:spPr>
          <a:xfrm>
            <a:off x="5990273" y="2909253"/>
            <a:ext cx="2143125" cy="2143125"/>
          </a:xfrm>
          <a:prstGeom prst="rect">
            <a:avLst/>
          </a:prstGeom>
        </p:spPr>
      </p:pic>
      <p:pic>
        <p:nvPicPr>
          <p:cNvPr id="4" name="Picture 3"/>
          <p:cNvPicPr/>
          <p:nvPr/>
        </p:nvPicPr>
        <p:blipFill>
          <a:blip r:embed="rId2"/>
          <a:stretch>
            <a:fillRect/>
          </a:stretch>
        </p:blipFill>
        <p:spPr>
          <a:xfrm>
            <a:off x="5662295" y="1558290"/>
            <a:ext cx="2800350" cy="1638300"/>
          </a:xfrm>
          <a:prstGeom prst="rect">
            <a:avLst/>
          </a:prstGeom>
        </p:spPr>
      </p:pic>
      <p:pic>
        <p:nvPicPr>
          <p:cNvPr id="5" name="Picture 4"/>
          <p:cNvPicPr/>
          <p:nvPr/>
        </p:nvPicPr>
        <p:blipFill>
          <a:blip r:embed="rId3"/>
          <a:stretch>
            <a:fillRect/>
          </a:stretch>
        </p:blipFill>
        <p:spPr>
          <a:xfrm>
            <a:off x="6106160" y="655320"/>
            <a:ext cx="1911350" cy="1060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7</a:t>
            </a: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 </a:t>
            </a: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Data Processing</a:t>
            </a:r>
            <a:endPar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89" name="Google Shape;89;p14"/>
          <p:cNvSpPr txBox="1"/>
          <p:nvPr/>
        </p:nvSpPr>
        <p:spPr>
          <a:xfrm>
            <a:off x="403775" y="724725"/>
            <a:ext cx="4783200" cy="42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lang="en-US" altLang="en-GB"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 name="Picture 0"/>
          <p:cNvPicPr>
            <a:picLocks noChangeAspect="1"/>
          </p:cNvPicPr>
          <p:nvPr/>
        </p:nvPicPr>
        <p:blipFill>
          <a:blip r:embed="rId1"/>
          <a:stretch>
            <a:fillRect/>
          </a:stretch>
        </p:blipFill>
        <p:spPr>
          <a:xfrm>
            <a:off x="508000" y="864235"/>
            <a:ext cx="5434965" cy="3706495"/>
          </a:xfrm>
          <a:prstGeom prst="rect">
            <a:avLst/>
          </a:prstGeom>
          <a:effectLst>
            <a:outerShdw blurRad="546100" dist="38100" dir="2700000" algn="tl" rotWithShape="0">
              <a:prstClr val="black">
                <a:alpha val="40000"/>
              </a:prstClr>
            </a:outerShdw>
          </a:effectLst>
        </p:spPr>
      </p:pic>
      <p:sp>
        <p:nvSpPr>
          <p:cNvPr id="2" name="Text Box 1"/>
          <p:cNvSpPr txBox="1"/>
          <p:nvPr/>
        </p:nvSpPr>
        <p:spPr>
          <a:xfrm>
            <a:off x="6209665" y="1271905"/>
            <a:ext cx="2585720" cy="2891790"/>
          </a:xfrm>
          <a:prstGeom prst="rect">
            <a:avLst/>
          </a:prstGeom>
          <a:noFill/>
        </p:spPr>
        <p:txBody>
          <a:bodyPr wrap="square" rtlCol="0">
            <a:spAutoFit/>
          </a:bodyPr>
          <a:p>
            <a:r>
              <a:rPr lang="en-US" altLang="en-GB" b="1" u="sng">
                <a:latin typeface="Times New Roman" panose="02020603050405020304" charset="0"/>
                <a:cs typeface="Times New Roman" panose="02020603050405020304" charset="0"/>
              </a:rPr>
              <a:t>Identified Protected Areas:</a:t>
            </a:r>
            <a:endParaRPr lang="en-US" altLang="en-GB" b="1" u="sng">
              <a:latin typeface="Times New Roman" panose="02020603050405020304" charset="0"/>
              <a:cs typeface="Times New Roman" panose="02020603050405020304" charset="0"/>
            </a:endParaRPr>
          </a:p>
          <a:p>
            <a:endParaRPr lang="en-US" altLang="en-GB">
              <a:latin typeface="Times New Roman" panose="02020603050405020304" charset="0"/>
              <a:cs typeface="Times New Roman" panose="02020603050405020304" charset="0"/>
            </a:endParaRPr>
          </a:p>
          <a:p>
            <a:pPr marL="342900" indent="-342900">
              <a:buAutoNum type="arabicPeriod"/>
            </a:pPr>
            <a:r>
              <a:rPr lang="en-US" altLang="en-GB">
                <a:latin typeface="Times New Roman" panose="02020603050405020304" charset="0"/>
                <a:cs typeface="Times New Roman" panose="02020603050405020304" charset="0"/>
              </a:rPr>
              <a:t>Shuklaphanta National Park</a:t>
            </a:r>
            <a:endParaRPr lang="en-US" altLang="en-GB">
              <a:latin typeface="Times New Roman" panose="02020603050405020304" charset="0"/>
              <a:cs typeface="Times New Roman" panose="02020603050405020304" charset="0"/>
            </a:endParaRPr>
          </a:p>
          <a:p>
            <a:pPr marL="342900" indent="-342900">
              <a:buAutoNum type="arabicPeriod"/>
            </a:pPr>
            <a:endParaRPr lang="en-US" altLang="en-GB">
              <a:latin typeface="Times New Roman" panose="02020603050405020304" charset="0"/>
              <a:cs typeface="Times New Roman" panose="02020603050405020304" charset="0"/>
            </a:endParaRPr>
          </a:p>
          <a:p>
            <a:pPr marL="342900" indent="-342900">
              <a:buAutoNum type="arabicPeriod"/>
            </a:pPr>
            <a:r>
              <a:rPr lang="en-US" altLang="en-GB">
                <a:latin typeface="Times New Roman" panose="02020603050405020304" charset="0"/>
                <a:cs typeface="Times New Roman" panose="02020603050405020304" charset="0"/>
              </a:rPr>
              <a:t>Bardia National Park</a:t>
            </a:r>
            <a:endParaRPr lang="en-US" altLang="en-GB">
              <a:latin typeface="Times New Roman" panose="02020603050405020304" charset="0"/>
              <a:cs typeface="Times New Roman" panose="02020603050405020304" charset="0"/>
            </a:endParaRPr>
          </a:p>
          <a:p>
            <a:pPr marL="342900" indent="-342900">
              <a:buAutoNum type="arabicPeriod"/>
            </a:pPr>
            <a:endParaRPr lang="en-US" altLang="en-GB">
              <a:latin typeface="Times New Roman" panose="02020603050405020304" charset="0"/>
              <a:cs typeface="Times New Roman" panose="02020603050405020304" charset="0"/>
            </a:endParaRPr>
          </a:p>
          <a:p>
            <a:pPr marL="342900" indent="-342900">
              <a:buAutoNum type="arabicPeriod"/>
            </a:pPr>
            <a:r>
              <a:rPr lang="en-US" altLang="en-GB">
                <a:latin typeface="Times New Roman" panose="02020603050405020304" charset="0"/>
                <a:cs typeface="Times New Roman" panose="02020603050405020304" charset="0"/>
              </a:rPr>
              <a:t>Chitwan National Park</a:t>
            </a:r>
            <a:endParaRPr lang="en-US" altLang="en-GB">
              <a:latin typeface="Times New Roman" panose="02020603050405020304" charset="0"/>
              <a:cs typeface="Times New Roman" panose="02020603050405020304" charset="0"/>
            </a:endParaRPr>
          </a:p>
          <a:p>
            <a:pPr marL="342900" indent="-342900">
              <a:buAutoNum type="arabicPeriod"/>
            </a:pPr>
            <a:endParaRPr lang="en-US" altLang="en-GB">
              <a:latin typeface="Times New Roman" panose="02020603050405020304" charset="0"/>
              <a:cs typeface="Times New Roman" panose="02020603050405020304" charset="0"/>
            </a:endParaRPr>
          </a:p>
          <a:p>
            <a:pPr marL="342900" indent="-342900">
              <a:buAutoNum type="arabicPeriod"/>
            </a:pPr>
            <a:r>
              <a:rPr lang="en-US" altLang="en-GB">
                <a:latin typeface="Times New Roman" panose="02020603050405020304" charset="0"/>
                <a:cs typeface="Times New Roman" panose="02020603050405020304" charset="0"/>
              </a:rPr>
              <a:t>Parsa National Park</a:t>
            </a:r>
            <a:endParaRPr lang="en-US" altLang="en-GB">
              <a:latin typeface="Times New Roman" panose="02020603050405020304" charset="0"/>
              <a:cs typeface="Times New Roman" panose="02020603050405020304" charset="0"/>
            </a:endParaRPr>
          </a:p>
          <a:p>
            <a:pPr marL="342900" indent="-342900">
              <a:buAutoNum type="arabicPeriod"/>
            </a:pPr>
            <a:endParaRPr lang="en-US" altLang="en-GB">
              <a:latin typeface="Times New Roman" panose="02020603050405020304" charset="0"/>
              <a:cs typeface="Times New Roman" panose="02020603050405020304" charset="0"/>
            </a:endParaRPr>
          </a:p>
          <a:p>
            <a:pPr marL="342900" indent="-342900">
              <a:buAutoNum type="arabicPeriod"/>
            </a:pPr>
            <a:r>
              <a:rPr lang="en-US" altLang="en-GB">
                <a:latin typeface="Times New Roman" panose="02020603050405020304" charset="0"/>
                <a:cs typeface="Times New Roman" panose="02020603050405020304" charset="0"/>
              </a:rPr>
              <a:t>Koshi Tappu Wildlife Reserve</a:t>
            </a:r>
            <a:endParaRPr lang="en-US" altLang="en-GB">
              <a:latin typeface="Times New Roman" panose="02020603050405020304" charset="0"/>
              <a:cs typeface="Times New Roman" panose="02020603050405020304" charset="0"/>
            </a:endParaRPr>
          </a:p>
          <a:p>
            <a:pPr marL="0" indent="0">
              <a:buNone/>
            </a:pPr>
            <a:endParaRPr lang="en-US" altLang="en-GB">
              <a:latin typeface="Times New Roman" panose="02020603050405020304" charset="0"/>
              <a:cs typeface="Times New Roman" panose="02020603050405020304" charset="0"/>
            </a:endParaRPr>
          </a:p>
        </p:txBody>
      </p:sp>
      <p:sp>
        <p:nvSpPr>
          <p:cNvPr id="6" name="Text Box 5"/>
          <p:cNvSpPr txBox="1"/>
          <p:nvPr/>
        </p:nvSpPr>
        <p:spPr>
          <a:xfrm>
            <a:off x="791210" y="4631690"/>
            <a:ext cx="4868545" cy="275590"/>
          </a:xfrm>
          <a:prstGeom prst="rect">
            <a:avLst/>
          </a:prstGeom>
          <a:noFill/>
        </p:spPr>
        <p:txBody>
          <a:bodyPr wrap="square" rtlCol="0">
            <a:spAutoFit/>
          </a:bodyPr>
          <a:p>
            <a:pPr marL="0" marR="0" lvl="0" indent="0" algn="ctr" rtl="0">
              <a:lnSpc>
                <a:spcPct val="100000"/>
              </a:lnSpc>
              <a:spcBef>
                <a:spcPts val="0"/>
              </a:spcBef>
              <a:spcAft>
                <a:spcPts val="0"/>
              </a:spcAft>
              <a:buClr>
                <a:srgbClr val="000000"/>
              </a:buClr>
              <a:buSzPts val="1200"/>
              <a:buFont typeface="Arial" panose="020B0604020202020204"/>
              <a:buNone/>
            </a:pPr>
            <a:r>
              <a:rPr lang="en-GB" sz="1200" u="sng">
                <a:solidFill>
                  <a:schemeClr val="dk1"/>
                </a:solidFill>
                <a:latin typeface="Times New Roman" panose="02020603050405020304"/>
                <a:ea typeface="Times New Roman" panose="02020603050405020304"/>
                <a:cs typeface="Times New Roman" panose="02020603050405020304"/>
                <a:sym typeface="Times New Roman" panose="02020603050405020304"/>
              </a:rPr>
              <a:t>Figure </a:t>
            </a:r>
            <a:r>
              <a:rPr lang="en-US" altLang="en-GB" sz="1200" u="sng">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r>
              <a:rPr lang="en-GB" sz="1200" u="sng">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altLang="en-GB" sz="12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National Parks and Reserves Highlighted for Analysis</a:t>
            </a:r>
            <a:r>
              <a:rPr lang="en-GB" sz="1200" u="sng">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lang="en-GB" altLang="en-US"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7</a:t>
            </a: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 </a:t>
            </a: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Data Processing</a:t>
            </a:r>
            <a:endPar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pic>
        <p:nvPicPr>
          <p:cNvPr id="1" name="Picture 0"/>
          <p:cNvPicPr>
            <a:picLocks noChangeAspect="1"/>
          </p:cNvPicPr>
          <p:nvPr/>
        </p:nvPicPr>
        <p:blipFill>
          <a:blip r:embed="rId1"/>
          <a:stretch>
            <a:fillRect/>
          </a:stretch>
        </p:blipFill>
        <p:spPr>
          <a:xfrm>
            <a:off x="887095" y="749935"/>
            <a:ext cx="2335530" cy="2127250"/>
          </a:xfrm>
          <a:prstGeom prst="rect">
            <a:avLst/>
          </a:prstGeom>
          <a:ln>
            <a:solidFill>
              <a:schemeClr val="accent1"/>
            </a:solidFill>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2"/>
          <a:stretch>
            <a:fillRect/>
          </a:stretch>
        </p:blipFill>
        <p:spPr>
          <a:xfrm>
            <a:off x="3301365" y="749935"/>
            <a:ext cx="2358390" cy="2127250"/>
          </a:xfrm>
          <a:prstGeom prst="rect">
            <a:avLst/>
          </a:prstGeom>
          <a:ln>
            <a:solidFill>
              <a:schemeClr val="accent1"/>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3"/>
          <a:stretch>
            <a:fillRect/>
          </a:stretch>
        </p:blipFill>
        <p:spPr>
          <a:xfrm>
            <a:off x="2251075" y="2947035"/>
            <a:ext cx="2320925" cy="1759585"/>
          </a:xfrm>
          <a:prstGeom prst="rect">
            <a:avLst/>
          </a:prstGeom>
          <a:ln>
            <a:solidFill>
              <a:schemeClr val="accent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4624705" y="2947035"/>
            <a:ext cx="2147570" cy="1760220"/>
          </a:xfrm>
          <a:prstGeom prst="rect">
            <a:avLst/>
          </a:prstGeom>
          <a:ln>
            <a:solidFill>
              <a:schemeClr val="accent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5738495" y="749300"/>
            <a:ext cx="2348865" cy="2127885"/>
          </a:xfrm>
          <a:prstGeom prst="rect">
            <a:avLst/>
          </a:prstGeom>
          <a:ln>
            <a:solidFill>
              <a:schemeClr val="accent1"/>
            </a:solidFill>
          </a:ln>
          <a:effectLst>
            <a:outerShdw blurRad="50800" dist="38100" dir="2700000" algn="tl" rotWithShape="0">
              <a:prstClr val="black">
                <a:alpha val="40000"/>
              </a:prstClr>
            </a:outerShdw>
          </a:effectLst>
        </p:spPr>
      </p:pic>
      <p:sp>
        <p:nvSpPr>
          <p:cNvPr id="7" name="Text Box 6"/>
          <p:cNvSpPr txBox="1"/>
          <p:nvPr/>
        </p:nvSpPr>
        <p:spPr>
          <a:xfrm>
            <a:off x="2051685" y="4777105"/>
            <a:ext cx="5039995" cy="275590"/>
          </a:xfrm>
          <a:prstGeom prst="rect">
            <a:avLst/>
          </a:prstGeom>
          <a:noFill/>
        </p:spPr>
        <p:txBody>
          <a:bodyPr wrap="square" rtlCol="0" anchor="t">
            <a:spAutoFit/>
          </a:bodyPr>
          <a:p>
            <a:pPr marL="0" marR="0" lvl="0" indent="0" algn="ctr" rtl="0">
              <a:lnSpc>
                <a:spcPct val="100000"/>
              </a:lnSpc>
              <a:spcBef>
                <a:spcPts val="0"/>
              </a:spcBef>
              <a:spcAft>
                <a:spcPts val="0"/>
              </a:spcAft>
              <a:buClr>
                <a:srgbClr val="000000"/>
              </a:buClr>
              <a:buSzPts val="1200"/>
              <a:buFont typeface="Arial" panose="020B0604020202020204"/>
              <a:buNone/>
            </a:pP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Figure </a:t>
            </a:r>
            <a:r>
              <a:rPr lang="en-US" alt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5</a:t>
            </a: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t>
            </a:r>
            <a:r>
              <a:rPr lang="en-US" alt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Grid View Representation for each National Parks and Reserves </a:t>
            </a: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endParaRPr lang="en-GB" altLang="en-US"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7</a:t>
            </a: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 </a:t>
            </a: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Data Processing</a:t>
            </a:r>
            <a:endPar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pic>
        <p:nvPicPr>
          <p:cNvPr id="3" name="Picture 2"/>
          <p:cNvPicPr>
            <a:picLocks noChangeAspect="1"/>
          </p:cNvPicPr>
          <p:nvPr/>
        </p:nvPicPr>
        <p:blipFill>
          <a:blip r:embed="rId1"/>
          <a:stretch>
            <a:fillRect/>
          </a:stretch>
        </p:blipFill>
        <p:spPr>
          <a:xfrm>
            <a:off x="776605" y="724535"/>
            <a:ext cx="7591425" cy="3832860"/>
          </a:xfrm>
          <a:prstGeom prst="rect">
            <a:avLst/>
          </a:prstGeom>
          <a:effectLst>
            <a:outerShdw blurRad="533400" dist="38100" dir="2700000" algn="tl" rotWithShape="0">
              <a:prstClr val="black">
                <a:alpha val="40000"/>
              </a:prstClr>
            </a:outerShdw>
          </a:effectLst>
        </p:spPr>
      </p:pic>
      <p:sp>
        <p:nvSpPr>
          <p:cNvPr id="6" name="Text Box 5"/>
          <p:cNvSpPr txBox="1"/>
          <p:nvPr/>
        </p:nvSpPr>
        <p:spPr>
          <a:xfrm>
            <a:off x="2138045" y="4631690"/>
            <a:ext cx="4868545" cy="275590"/>
          </a:xfrm>
          <a:prstGeom prst="rect">
            <a:avLst/>
          </a:prstGeom>
          <a:noFill/>
        </p:spPr>
        <p:txBody>
          <a:bodyPr wrap="square" rtlCol="0">
            <a:spAutoFit/>
          </a:bodyPr>
          <a:p>
            <a:pPr marL="0" marR="0" lvl="0" indent="0" algn="ctr" rtl="0">
              <a:lnSpc>
                <a:spcPct val="100000"/>
              </a:lnSpc>
              <a:spcBef>
                <a:spcPts val="0"/>
              </a:spcBef>
              <a:spcAft>
                <a:spcPts val="0"/>
              </a:spcAft>
              <a:buClr>
                <a:srgbClr val="000000"/>
              </a:buClr>
              <a:buSzPts val="1200"/>
              <a:buFont typeface="Arial" panose="020B0604020202020204"/>
              <a:buNone/>
            </a:pP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Figure </a:t>
            </a:r>
            <a:r>
              <a:rPr lang="en-US" alt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4</a:t>
            </a: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t>
            </a:r>
            <a:r>
              <a:rPr lang="en-US" alt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r>
              <a:rPr lang="en-US" altLang="en-GB" sz="1200" u="sng">
                <a:latin typeface="Times New Roman" panose="02020603050405020304" charset="0"/>
                <a:cs typeface="Times New Roman" panose="02020603050405020304" charset="0"/>
                <a:sym typeface="+mn-ea"/>
              </a:rPr>
              <a:t>Extracted Data for </a:t>
            </a:r>
            <a:r>
              <a:rPr lang="en-US" altLang="en-GB" sz="1200" u="sng">
                <a:latin typeface="Times New Roman" panose="02020603050405020304" charset="0"/>
                <a:cs typeface="Times New Roman" panose="02020603050405020304" charset="0"/>
                <a:sym typeface="+mn-ea"/>
              </a:rPr>
              <a:t>Bardia National Park</a:t>
            </a: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endParaRPr lang="en-GB" altLang="en-US" sz="1200" u="sng">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8</a:t>
            </a: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 </a:t>
            </a: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Habitat Sustainablity Index</a:t>
            </a:r>
            <a:endPar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2" name="Text Box 1"/>
          <p:cNvSpPr txBox="1"/>
          <p:nvPr/>
        </p:nvSpPr>
        <p:spPr>
          <a:xfrm>
            <a:off x="2934970" y="4729480"/>
            <a:ext cx="3274060" cy="262890"/>
          </a:xfrm>
          <a:prstGeom prst="rect">
            <a:avLst/>
          </a:prstGeom>
        </p:spPr>
        <p:txBody>
          <a:bodyPr>
            <a:noAutofit/>
          </a:bodyPr>
          <a:p>
            <a:pPr algn="ctr"/>
            <a:r>
              <a:rPr lang="en-US" altLang="zh-CN" sz="1200" u="sng">
                <a:latin typeface="Times New Roman" panose="02020603050405020304" charset="0"/>
                <a:cs typeface="Times New Roman" panose="02020603050405020304" charset="0"/>
              </a:rPr>
              <a:t>Figure 5: Habitat Suitability Index (HSI) Heatmap </a:t>
            </a:r>
            <a:endParaRPr lang="en-US" altLang="zh-CN" sz="1200" u="sng">
              <a:latin typeface="Times New Roman" panose="02020603050405020304" charset="0"/>
              <a:cs typeface="Times New Roman" panose="02020603050405020304" charset="0"/>
            </a:endParaRPr>
          </a:p>
        </p:txBody>
      </p:sp>
      <p:pic>
        <p:nvPicPr>
          <p:cNvPr id="4" name="Picture 3" descr="hsi_heatmap"/>
          <p:cNvPicPr>
            <a:picLocks noChangeAspect="1"/>
          </p:cNvPicPr>
          <p:nvPr/>
        </p:nvPicPr>
        <p:blipFill>
          <a:blip r:embed="rId1"/>
          <a:stretch>
            <a:fillRect/>
          </a:stretch>
        </p:blipFill>
        <p:spPr>
          <a:xfrm>
            <a:off x="4661535" y="2800985"/>
            <a:ext cx="2151380" cy="1845310"/>
          </a:xfrm>
          <a:prstGeom prst="rect">
            <a:avLst/>
          </a:prstGeom>
          <a:ln>
            <a:solidFill>
              <a:schemeClr val="accent1"/>
            </a:solidFill>
          </a:ln>
        </p:spPr>
      </p:pic>
      <p:pic>
        <p:nvPicPr>
          <p:cNvPr id="5" name="Picture 4" descr="hsi_heatmap"/>
          <p:cNvPicPr>
            <a:picLocks noChangeAspect="1"/>
          </p:cNvPicPr>
          <p:nvPr/>
        </p:nvPicPr>
        <p:blipFill>
          <a:blip r:embed="rId2"/>
          <a:stretch>
            <a:fillRect/>
          </a:stretch>
        </p:blipFill>
        <p:spPr>
          <a:xfrm>
            <a:off x="2395855" y="2800985"/>
            <a:ext cx="2214245" cy="1845310"/>
          </a:xfrm>
          <a:prstGeom prst="rect">
            <a:avLst/>
          </a:prstGeom>
          <a:ln>
            <a:solidFill>
              <a:schemeClr val="accent1"/>
            </a:solidFill>
          </a:ln>
        </p:spPr>
      </p:pic>
      <p:pic>
        <p:nvPicPr>
          <p:cNvPr id="6" name="Picture 5" descr="hsi_heatmap"/>
          <p:cNvPicPr>
            <a:picLocks noChangeAspect="1"/>
          </p:cNvPicPr>
          <p:nvPr/>
        </p:nvPicPr>
        <p:blipFill>
          <a:blip r:embed="rId3"/>
          <a:stretch>
            <a:fillRect/>
          </a:stretch>
        </p:blipFill>
        <p:spPr>
          <a:xfrm>
            <a:off x="5637530" y="872490"/>
            <a:ext cx="2214245" cy="1845310"/>
          </a:xfrm>
          <a:prstGeom prst="rect">
            <a:avLst/>
          </a:prstGeom>
          <a:ln>
            <a:solidFill>
              <a:schemeClr val="accent1"/>
            </a:solidFill>
          </a:ln>
        </p:spPr>
      </p:pic>
      <p:pic>
        <p:nvPicPr>
          <p:cNvPr id="7" name="Picture 6" descr="hsi_heatmap"/>
          <p:cNvPicPr>
            <a:picLocks noChangeAspect="1"/>
          </p:cNvPicPr>
          <p:nvPr/>
        </p:nvPicPr>
        <p:blipFill>
          <a:blip r:embed="rId4"/>
          <a:stretch>
            <a:fillRect/>
          </a:stretch>
        </p:blipFill>
        <p:spPr>
          <a:xfrm>
            <a:off x="3348990" y="872490"/>
            <a:ext cx="2214245" cy="1845310"/>
          </a:xfrm>
          <a:prstGeom prst="rect">
            <a:avLst/>
          </a:prstGeom>
          <a:ln>
            <a:solidFill>
              <a:schemeClr val="accent1"/>
            </a:solidFill>
          </a:ln>
        </p:spPr>
      </p:pic>
      <p:pic>
        <p:nvPicPr>
          <p:cNvPr id="8" name="Picture 7" descr="hsi_heatmap"/>
          <p:cNvPicPr>
            <a:picLocks noChangeAspect="1"/>
          </p:cNvPicPr>
          <p:nvPr/>
        </p:nvPicPr>
        <p:blipFill>
          <a:blip r:embed="rId5"/>
          <a:stretch>
            <a:fillRect/>
          </a:stretch>
        </p:blipFill>
        <p:spPr>
          <a:xfrm>
            <a:off x="1060450" y="872490"/>
            <a:ext cx="2214245" cy="1845310"/>
          </a:xfrm>
          <a:prstGeom prst="rect">
            <a:avLst/>
          </a:prstGeom>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en-GB" sz="2400" b="1" i="0" u="none" strike="noStrike" cap="none">
                <a:solidFill>
                  <a:srgbClr val="46B0F9"/>
                </a:solidFill>
                <a:latin typeface="Times New Roman" panose="02020603050405020304" charset="0"/>
                <a:ea typeface="Arial" panose="020B0604020202020204"/>
                <a:cs typeface="Times New Roman" panose="02020603050405020304" charset="0"/>
                <a:sym typeface="Arial" panose="020B0604020202020204"/>
              </a:rPr>
              <a:t>9</a:t>
            </a:r>
            <a:r>
              <a:rPr lang="en-GB" sz="2400" b="1" i="0" u="none" strike="noStrike" cap="none">
                <a:solidFill>
                  <a:srgbClr val="46B0F9"/>
                </a:solidFill>
                <a:latin typeface="Times New Roman" panose="02020603050405020304" charset="0"/>
                <a:ea typeface="Arial" panose="020B0604020202020204"/>
                <a:cs typeface="Times New Roman" panose="02020603050405020304" charset="0"/>
                <a:sym typeface="Arial" panose="020B0604020202020204"/>
              </a:rPr>
              <a:t>. </a:t>
            </a:r>
            <a:r>
              <a:rPr lang="en-US" altLang="zh-CN" sz="2400" b="1">
                <a:solidFill>
                  <a:srgbClr val="46B0F9"/>
                </a:solidFill>
                <a:latin typeface="Times New Roman" panose="02020603050405020304" charset="0"/>
                <a:cs typeface="Times New Roman" panose="02020603050405020304" charset="0"/>
                <a:sym typeface="+mn-ea"/>
              </a:rPr>
              <a:t>Conflict Risk Zone and Hotspots</a:t>
            </a:r>
            <a:r>
              <a:rPr lang="en-US" altLang="en-GB" sz="2400" b="1" i="0" u="none" strike="noStrike" cap="none">
                <a:solidFill>
                  <a:srgbClr val="46B0F9"/>
                </a:solidFill>
                <a:latin typeface="Times New Roman" panose="02020603050405020304" charset="0"/>
                <a:ea typeface="Arial" panose="020B0604020202020204"/>
                <a:cs typeface="Times New Roman" panose="02020603050405020304" charset="0"/>
                <a:sym typeface="Arial" panose="020B0604020202020204"/>
              </a:rPr>
              <a:t> </a:t>
            </a:r>
            <a:endParaRPr lang="en-US" altLang="en-GB" sz="2400" b="1" i="0" u="none" strike="noStrike" cap="none">
              <a:solidFill>
                <a:srgbClr val="46B0F9"/>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2" name="Text Box 1"/>
          <p:cNvSpPr txBox="1"/>
          <p:nvPr/>
        </p:nvSpPr>
        <p:spPr>
          <a:xfrm>
            <a:off x="2756535" y="4770120"/>
            <a:ext cx="3630295" cy="262890"/>
          </a:xfrm>
          <a:prstGeom prst="rect">
            <a:avLst/>
          </a:prstGeom>
        </p:spPr>
        <p:txBody>
          <a:bodyPr>
            <a:noAutofit/>
          </a:bodyPr>
          <a:p>
            <a:pPr algn="ctr"/>
            <a:r>
              <a:rPr lang="en-US" altLang="zh-CN" sz="1200" u="sng">
                <a:latin typeface="Times New Roman" panose="02020603050405020304" charset="0"/>
                <a:cs typeface="Times New Roman" panose="02020603050405020304" charset="0"/>
              </a:rPr>
              <a:t>Figure 6: Conflict Risk Heatmaps.</a:t>
            </a:r>
            <a:endParaRPr lang="en-US" altLang="zh-CN" sz="1200" u="sng">
              <a:latin typeface="Times New Roman" panose="02020603050405020304" charset="0"/>
              <a:cs typeface="Times New Roman" panose="02020603050405020304" charset="0"/>
            </a:endParaRPr>
          </a:p>
          <a:p>
            <a:pPr algn="ctr"/>
            <a:endParaRPr lang="en-US" altLang="zh-CN" sz="1200" u="sng">
              <a:latin typeface="Times New Roman" panose="02020603050405020304" charset="0"/>
              <a:cs typeface="Times New Roman" panose="02020603050405020304" charset="0"/>
            </a:endParaRPr>
          </a:p>
        </p:txBody>
      </p:sp>
      <p:pic>
        <p:nvPicPr>
          <p:cNvPr id="3" name="Picture 2" descr="conflict_risk_heatmap"/>
          <p:cNvPicPr>
            <a:picLocks noChangeAspect="1"/>
          </p:cNvPicPr>
          <p:nvPr/>
        </p:nvPicPr>
        <p:blipFill>
          <a:blip r:embed="rId1"/>
          <a:stretch>
            <a:fillRect/>
          </a:stretch>
        </p:blipFill>
        <p:spPr>
          <a:xfrm>
            <a:off x="4281805" y="2830830"/>
            <a:ext cx="2447290" cy="1932305"/>
          </a:xfrm>
          <a:prstGeom prst="rect">
            <a:avLst/>
          </a:prstGeom>
          <a:ln>
            <a:solidFill>
              <a:schemeClr val="accent1"/>
            </a:solidFill>
          </a:ln>
        </p:spPr>
      </p:pic>
      <p:pic>
        <p:nvPicPr>
          <p:cNvPr id="4" name="Picture 3" descr="conflict_risk_heatmap"/>
          <p:cNvPicPr>
            <a:picLocks noChangeAspect="1"/>
          </p:cNvPicPr>
          <p:nvPr/>
        </p:nvPicPr>
        <p:blipFill>
          <a:blip r:embed="rId2"/>
          <a:stretch>
            <a:fillRect/>
          </a:stretch>
        </p:blipFill>
        <p:spPr>
          <a:xfrm>
            <a:off x="1736725" y="2831465"/>
            <a:ext cx="2447925" cy="1938655"/>
          </a:xfrm>
          <a:prstGeom prst="rect">
            <a:avLst/>
          </a:prstGeom>
          <a:ln>
            <a:solidFill>
              <a:schemeClr val="accent1"/>
            </a:solidFill>
          </a:ln>
        </p:spPr>
      </p:pic>
      <p:pic>
        <p:nvPicPr>
          <p:cNvPr id="5" name="Picture 4" descr="conflict_risk_heatmap"/>
          <p:cNvPicPr>
            <a:picLocks noChangeAspect="1"/>
          </p:cNvPicPr>
          <p:nvPr/>
        </p:nvPicPr>
        <p:blipFill>
          <a:blip r:embed="rId3"/>
          <a:stretch>
            <a:fillRect/>
          </a:stretch>
        </p:blipFill>
        <p:spPr>
          <a:xfrm>
            <a:off x="5748655" y="715010"/>
            <a:ext cx="2447925" cy="2023745"/>
          </a:xfrm>
          <a:prstGeom prst="rect">
            <a:avLst/>
          </a:prstGeom>
          <a:ln>
            <a:solidFill>
              <a:schemeClr val="accent1"/>
            </a:solidFill>
          </a:ln>
        </p:spPr>
      </p:pic>
      <p:pic>
        <p:nvPicPr>
          <p:cNvPr id="6" name="Picture 5" descr="conflict_risk_heatmap"/>
          <p:cNvPicPr>
            <a:picLocks noChangeAspect="1"/>
          </p:cNvPicPr>
          <p:nvPr/>
        </p:nvPicPr>
        <p:blipFill>
          <a:blip r:embed="rId4"/>
          <a:stretch>
            <a:fillRect/>
          </a:stretch>
        </p:blipFill>
        <p:spPr>
          <a:xfrm>
            <a:off x="3225800" y="715010"/>
            <a:ext cx="2446655" cy="2023745"/>
          </a:xfrm>
          <a:prstGeom prst="rect">
            <a:avLst/>
          </a:prstGeom>
          <a:ln>
            <a:solidFill>
              <a:schemeClr val="accent1"/>
            </a:solidFill>
          </a:ln>
        </p:spPr>
      </p:pic>
      <p:pic>
        <p:nvPicPr>
          <p:cNvPr id="7" name="Picture 6" descr="conflict_risk_heatmap"/>
          <p:cNvPicPr>
            <a:picLocks noChangeAspect="1"/>
          </p:cNvPicPr>
          <p:nvPr/>
        </p:nvPicPr>
        <p:blipFill>
          <a:blip r:embed="rId5"/>
          <a:stretch>
            <a:fillRect/>
          </a:stretch>
        </p:blipFill>
        <p:spPr>
          <a:xfrm>
            <a:off x="702945" y="715010"/>
            <a:ext cx="2446655" cy="2024380"/>
          </a:xfrm>
          <a:prstGeom prst="rect">
            <a:avLst/>
          </a:prstGeom>
          <a:ln>
            <a:solidFill>
              <a:schemeClr val="accent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4"/>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10</a:t>
            </a: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 </a:t>
            </a: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Streamlit Dashboard </a:t>
            </a:r>
            <a:endPar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pic>
        <p:nvPicPr>
          <p:cNvPr id="1" name="Picture 0"/>
          <p:cNvPicPr>
            <a:picLocks noChangeAspect="1"/>
          </p:cNvPicPr>
          <p:nvPr/>
        </p:nvPicPr>
        <p:blipFill>
          <a:blip r:embed="rId1"/>
          <a:stretch>
            <a:fillRect/>
          </a:stretch>
        </p:blipFill>
        <p:spPr>
          <a:xfrm>
            <a:off x="506730" y="622935"/>
            <a:ext cx="4065270" cy="2096770"/>
          </a:xfrm>
          <a:prstGeom prst="rect">
            <a:avLst/>
          </a:prstGeom>
          <a:ln>
            <a:solidFill>
              <a:schemeClr val="accent1"/>
            </a:solidFill>
          </a:ln>
        </p:spPr>
      </p:pic>
      <p:pic>
        <p:nvPicPr>
          <p:cNvPr id="3" name="Picture 2"/>
          <p:cNvPicPr>
            <a:picLocks noChangeAspect="1"/>
          </p:cNvPicPr>
          <p:nvPr/>
        </p:nvPicPr>
        <p:blipFill>
          <a:blip r:embed="rId2"/>
          <a:stretch>
            <a:fillRect/>
          </a:stretch>
        </p:blipFill>
        <p:spPr>
          <a:xfrm>
            <a:off x="4629150" y="622935"/>
            <a:ext cx="4062730" cy="2096770"/>
          </a:xfrm>
          <a:prstGeom prst="rect">
            <a:avLst/>
          </a:prstGeom>
          <a:ln>
            <a:solidFill>
              <a:schemeClr val="accent1"/>
            </a:solidFill>
          </a:ln>
        </p:spPr>
      </p:pic>
      <p:grpSp>
        <p:nvGrpSpPr>
          <p:cNvPr id="6" name="Group 5"/>
          <p:cNvGrpSpPr/>
          <p:nvPr/>
        </p:nvGrpSpPr>
        <p:grpSpPr>
          <a:xfrm>
            <a:off x="507365" y="2764790"/>
            <a:ext cx="8185785" cy="2044065"/>
            <a:chOff x="799" y="4354"/>
            <a:chExt cx="12891" cy="3219"/>
          </a:xfrm>
          <a:effectLst/>
        </p:grpSpPr>
        <p:pic>
          <p:nvPicPr>
            <p:cNvPr id="2" name="Picture 1"/>
            <p:cNvPicPr>
              <a:picLocks noChangeAspect="1"/>
            </p:cNvPicPr>
            <p:nvPr/>
          </p:nvPicPr>
          <p:blipFill>
            <a:blip r:embed="rId3"/>
            <a:stretch>
              <a:fillRect/>
            </a:stretch>
          </p:blipFill>
          <p:spPr>
            <a:xfrm>
              <a:off x="799" y="4355"/>
              <a:ext cx="6399" cy="3218"/>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7290" y="4354"/>
              <a:ext cx="6400" cy="3218"/>
            </a:xfrm>
            <a:prstGeom prst="rect">
              <a:avLst/>
            </a:prstGeom>
            <a:ln>
              <a:solidFill>
                <a:schemeClr val="accent1"/>
              </a:solidFill>
            </a:ln>
          </p:spPr>
        </p:pic>
      </p:grpSp>
      <p:sp>
        <p:nvSpPr>
          <p:cNvPr id="5" name="Text Box 4"/>
          <p:cNvSpPr txBox="1"/>
          <p:nvPr/>
        </p:nvSpPr>
        <p:spPr>
          <a:xfrm>
            <a:off x="2496820" y="4774565"/>
            <a:ext cx="4572000" cy="275590"/>
          </a:xfrm>
          <a:prstGeom prst="rect">
            <a:avLst/>
          </a:prstGeom>
          <a:noFill/>
        </p:spPr>
        <p:txBody>
          <a:bodyPr wrap="square" rtlCol="0" anchor="t">
            <a:spAutoFit/>
          </a:bodyPr>
          <a:p>
            <a:pPr marL="0" marR="0" lvl="0" indent="0" algn="ctr" rtl="0">
              <a:lnSpc>
                <a:spcPct val="100000"/>
              </a:lnSpc>
              <a:spcBef>
                <a:spcPts val="0"/>
              </a:spcBef>
              <a:spcAft>
                <a:spcPts val="0"/>
              </a:spcAft>
              <a:buClr>
                <a:srgbClr val="000000"/>
              </a:buClr>
              <a:buSzPts val="1200"/>
              <a:buFont typeface="Arial" panose="020B0604020202020204"/>
              <a:buNone/>
            </a:pP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Figure </a:t>
            </a:r>
            <a:r>
              <a:rPr lang="en-US" alt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7</a:t>
            </a: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a:t>
            </a:r>
            <a:r>
              <a:rPr lang="en-US" alt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Model Output Visualization</a:t>
            </a:r>
            <a:r>
              <a:rPr lang="en-GB"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rPr>
              <a:t>. </a:t>
            </a:r>
            <a:endParaRPr lang="en-GB" altLang="en-US" sz="1200" u="sng">
              <a:solidFill>
                <a:schemeClr val="dk1"/>
              </a:solidFill>
              <a:latin typeface="Times New Roman" panose="02020603050405020304" charset="0"/>
              <a:ea typeface="Times New Roman" panose="02020603050405020304"/>
              <a:cs typeface="Times New Roman" panose="02020603050405020304" charset="0"/>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16"/>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References</a:t>
            </a:r>
            <a:endParaRPr sz="1100" b="0" i="0" u="none" strike="noStrike" cap="none">
              <a:solidFill>
                <a:srgbClr val="00000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04" name="Google Shape;104;p16"/>
          <p:cNvSpPr txBox="1"/>
          <p:nvPr/>
        </p:nvSpPr>
        <p:spPr>
          <a:xfrm>
            <a:off x="186350" y="504505"/>
            <a:ext cx="8957700" cy="44622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Rautela, N., Shanu, S., Agarwal, A., Bhattacharya, S., &amp; Roy, A. (2022). Geospatial modelling of overlapping habitats for identification of tiger corridor networks in the Terai Arc landscape of India. Geocarto International. https://doi.org/10.1080/10106049.2022.2095444</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de Cock, M. P., Baede, V. O., Wijburg, S. R., Burt, S. A., van Tiel, R. F. N. A., Wiskerke, K., ... &amp; Maas, M. (2024). WILDbase: towards a common database to improve wildlife disease surveillance in Europe. Euro Surveillance, 29(25). https://doi.org/10.2807/1560-7917.ES.2024.29.25.2300617</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Wilkinson, V., Richards, S. A., Burgess, L., N</a:t>
            </a:r>
            <a:r>
              <a:rPr lang="" altLang="en-US"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æ</a:t>
            </a: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sborg-Nielsen, C., Gutwein, K., Vermaak, Y., ... &amp; Carver, S. (2024). Adaptive interventions for advancing in situ wildlife disease management. Ecological Applications. https://doi.org/10.1002/eap.3019</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McEachran, M. C., Harvey, J. A., Mummah, R. O., Bletz, M. C., Teitelbaum, C. S., Rosenblatt, E., ... &amp; Cook, J. D. (2024). Reframing wildlife disease management problems with decision analysis. Conservation Biology. https://doi.org/10.1111/cobi.14284</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Animal Health Journal. (n.d.). Impact of Climate Change on Vector-Borne Diseases in Wildlife. Animal Health Journal (AHJ). [Cover Image Source]</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IUCN SSC. (2023). IUCN SSC guidelines on human-wildlife conflict and coexistence (First edition). International Union for Conservation of Nature (IUCN). [https://www.iucn.org]</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Joshi, A., &amp; Singh, P. (2018). GIS-based predictive modeling for human-animal conflict zones. Wildlife Conservation Journal, 12(3), 45–59.</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National Tiger Conservation Authority (NTCA). (2018). Status of Tigers, Co-predators and Prey in India. Government of India. [https://projecttiger.nic.in]</a:t>
            </a: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endParaRPr lang="en-US" altLang="en-GB"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2" name="Text Box 1"/>
          <p:cNvSpPr txBox="1"/>
          <p:nvPr/>
        </p:nvSpPr>
        <p:spPr>
          <a:xfrm>
            <a:off x="2032000" y="1972310"/>
            <a:ext cx="5616575" cy="1198880"/>
          </a:xfrm>
          <a:prstGeom prst="rect">
            <a:avLst/>
          </a:prstGeom>
          <a:noFill/>
        </p:spPr>
        <p:txBody>
          <a:bodyPr wrap="square" rtlCol="0">
            <a:spAutoFit/>
          </a:bodyPr>
          <a:p>
            <a:r>
              <a:rPr lang="en-US" altLang="en-GB" sz="7200">
                <a:solidFill>
                  <a:srgbClr val="46B0F9"/>
                </a:solidFill>
                <a:latin typeface="Times New Roman" panose="02020603050405020304" charset="0"/>
                <a:cs typeface="Times New Roman" panose="02020603050405020304" charset="0"/>
              </a:rPr>
              <a:t>Thankyou !</a:t>
            </a:r>
            <a:endParaRPr lang="en-US" altLang="en-GB" sz="7200">
              <a:solidFill>
                <a:srgbClr val="46B0F9"/>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3" name="Shape 33"/>
        <p:cNvGrpSpPr/>
        <p:nvPr/>
      </p:nvGrpSpPr>
      <p:grpSpPr>
        <a:xfrm>
          <a:off x="0" y="0"/>
          <a:ext cx="0" cy="0"/>
          <a:chOff x="0" y="0"/>
          <a:chExt cx="0" cy="0"/>
        </a:xfrm>
      </p:grpSpPr>
      <p:sp>
        <p:nvSpPr>
          <p:cNvPr id="34" name="Google Shape;34;p6"/>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342900" marR="0" lvl="0" indent="-342900" algn="l" rtl="0">
              <a:lnSpc>
                <a:spcPct val="100000"/>
              </a:lnSpc>
              <a:spcBef>
                <a:spcPts val="0"/>
              </a:spcBef>
              <a:spcAft>
                <a:spcPts val="0"/>
              </a:spcAft>
              <a:buClr>
                <a:srgbClr val="46B0F9"/>
              </a:buClr>
              <a:buSzPts val="2400"/>
              <a:buFont typeface="Wingdings" panose="05000000000000000000" charset="0"/>
              <a:buChar char="§"/>
            </a:pPr>
            <a:r>
              <a:rPr lang="en-GB" sz="2400" b="1" i="0" u="none" strike="noStrike" cap="none">
                <a:solidFill>
                  <a:srgbClr val="46B0F9"/>
                </a:solidFill>
                <a:latin typeface="Times New Roman" panose="02020603050405020304" charset="0"/>
                <a:ea typeface="Arial" panose="020B0604020202020204"/>
                <a:cs typeface="Times New Roman" panose="02020603050405020304" charset="0"/>
                <a:sym typeface="Arial" panose="020B0604020202020204"/>
              </a:rPr>
              <a:t>Content</a:t>
            </a:r>
            <a:endParaRPr lang="en-GB" sz="2400" b="1" i="0" u="none" strike="noStrike" cap="none">
              <a:solidFill>
                <a:srgbClr val="46B0F9"/>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35" name="Google Shape;35;p6"/>
          <p:cNvSpPr txBox="1"/>
          <p:nvPr/>
        </p:nvSpPr>
        <p:spPr>
          <a:xfrm>
            <a:off x="415925" y="795020"/>
            <a:ext cx="4374515" cy="4074160"/>
          </a:xfrm>
          <a:prstGeom prst="rect">
            <a:avLst/>
          </a:prstGeom>
          <a:noFill/>
          <a:ln>
            <a:noFill/>
          </a:ln>
        </p:spPr>
        <p:txBody>
          <a:bodyPr spcFirstLastPara="1" wrap="square" lIns="68575" tIns="34275" rIns="68575" bIns="34275" anchor="t" anchorCtr="0">
            <a:noAutofit/>
          </a:bodyPr>
          <a:lstStyle/>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Introduction</a:t>
            </a:r>
            <a:endParaRPr sz="2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Problem Statement</a:t>
            </a:r>
            <a:endParaRPr sz="2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Motivation</a:t>
            </a:r>
            <a:endParaRPr sz="2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Objective</a:t>
            </a:r>
            <a:endParaRPr sz="2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Methodology</a:t>
            </a:r>
            <a:endParaRPr sz="2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Technology Stack</a:t>
            </a:r>
            <a:endParaRPr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US"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Data Processing</a:t>
            </a:r>
            <a:endParaRPr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US" alt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Habitat Sustainablity Index</a:t>
            </a:r>
            <a:endParaRPr lang="en-US" alt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US" altLang="zh-CN" sz="2200">
                <a:latin typeface="Times New Roman" panose="02020603050405020304" charset="0"/>
                <a:cs typeface="Times New Roman" panose="02020603050405020304" charset="0"/>
                <a:sym typeface="+mn-ea"/>
              </a:rPr>
              <a:t>Conflict Risk Zones and Hotspots</a:t>
            </a:r>
            <a:endParaRPr lang="en-US" altLang="en-GB" sz="220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US" alt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Streamlit Dashboard</a:t>
            </a:r>
            <a:endPar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chemeClr val="dk1"/>
              </a:buClr>
              <a:buSzPts val="2000"/>
              <a:buFont typeface="Times New Roman" panose="02020603050405020304"/>
              <a:buAutoNum type="arabicPeriod"/>
            </a:pPr>
            <a:r>
              <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 </a:t>
            </a:r>
            <a:endParaRPr lang="en-GB" sz="2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2000"/>
              <a:buFont typeface="Times New Roman" panose="02020603050405020304"/>
              <a:buNone/>
            </a:pPr>
            <a:endParaRPr sz="2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254000" marR="0" lvl="0" indent="-165100" algn="l" rtl="0">
              <a:lnSpc>
                <a:spcPct val="100000"/>
              </a:lnSpc>
              <a:spcBef>
                <a:spcPts val="0"/>
              </a:spcBef>
              <a:spcAft>
                <a:spcPts val="0"/>
              </a:spcAft>
              <a:buClr>
                <a:schemeClr val="dk1"/>
              </a:buClr>
              <a:buSzPts val="1400"/>
              <a:buFont typeface="Calibri" panose="020F0502020204030204"/>
              <a:buNone/>
            </a:pPr>
            <a:endParaRPr sz="2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5" name="Shape 45"/>
        <p:cNvGrpSpPr/>
        <p:nvPr/>
      </p:nvGrpSpPr>
      <p:grpSpPr>
        <a:xfrm>
          <a:off x="0" y="0"/>
          <a:ext cx="0" cy="0"/>
          <a:chOff x="0" y="0"/>
          <a:chExt cx="0" cy="0"/>
        </a:xfrm>
      </p:grpSpPr>
      <p:sp>
        <p:nvSpPr>
          <p:cNvPr id="46" name="Google Shape;46;p8"/>
          <p:cNvSpPr txBox="1"/>
          <p:nvPr/>
        </p:nvSpPr>
        <p:spPr>
          <a:xfrm>
            <a:off x="236991" y="211601"/>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1. Introduction </a:t>
            </a:r>
            <a:endParaRPr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47" name="Google Shape;47;p8"/>
          <p:cNvSpPr txBox="1"/>
          <p:nvPr/>
        </p:nvSpPr>
        <p:spPr>
          <a:xfrm>
            <a:off x="304800" y="900430"/>
            <a:ext cx="4655185" cy="4222115"/>
          </a:xfrm>
          <a:prstGeom prst="rect">
            <a:avLst/>
          </a:prstGeom>
          <a:noFill/>
          <a:ln>
            <a:noFill/>
          </a:ln>
        </p:spPr>
        <p:txBody>
          <a:bodyPr spcFirstLastPara="1" wrap="square" lIns="68575" tIns="34275" rIns="68575" bIns="34275" anchor="t" anchorCtr="0">
            <a:spAutoFit/>
          </a:bodyPr>
          <a:lstStyle/>
          <a:p>
            <a:pPr marL="133350" marR="0" lvl="0" indent="0" algn="just" rtl="0">
              <a:lnSpc>
                <a:spcPct val="100000"/>
              </a:lnSpc>
              <a:spcBef>
                <a:spcPts val="0"/>
              </a:spcBef>
              <a:spcAft>
                <a:spcPts val="0"/>
              </a:spcAft>
              <a:buClr>
                <a:schemeClr val="dk1"/>
              </a:buClr>
              <a:buSzPts val="1500"/>
              <a:buFont typeface="Times New Roman" panose="02020603050405020304"/>
              <a:buNone/>
            </a:pPr>
            <a:r>
              <a:rPr lang="en-US" altLang="en-GB" sz="1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What is Human-Animal Conflict (HAC)?</a:t>
            </a:r>
            <a:endParaRPr lang="en-US" altLang="en-GB" sz="1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chemeClr val="dk1"/>
              </a:buClr>
              <a:buSzPts val="1500"/>
              <a:buFont typeface="Times New Roman" panose="02020603050405020304"/>
              <a:buNone/>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chemeClr val="dk1"/>
              </a:buClr>
              <a:buSzPts val="1500"/>
              <a:buFont typeface="Times New Roman" panose="02020603050405020304"/>
              <a:buNone/>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Human-Animal Conflict (HAC) arises when wildlife and human activities overlap, leading to economic losses such as crop destruction, livestock predation, property damage, and the death of humans or animals. Ecological, economic, and social parameters such as habitat destruction, climate change, and urban expansion have significantly increased these conflicts, thereby endangering biodiversity and human civilizations.</a:t>
            </a: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0" algn="just" rtl="0">
              <a:lnSpc>
                <a:spcPct val="100000"/>
              </a:lnSpc>
              <a:spcBef>
                <a:spcPts val="0"/>
              </a:spcBef>
              <a:spcAft>
                <a:spcPts val="0"/>
              </a:spcAft>
              <a:buClr>
                <a:srgbClr val="000000"/>
              </a:buClr>
              <a:buSzPts val="1500"/>
              <a:buFont typeface="Arial" panose="020B0604020202020204"/>
              <a:buNone/>
            </a:pPr>
            <a:endParaRPr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39700" marR="0" lvl="0" indent="0" algn="just" rtl="0">
              <a:lnSpc>
                <a:spcPct val="100000"/>
              </a:lnSpc>
              <a:spcBef>
                <a:spcPts val="0"/>
              </a:spcBef>
              <a:spcAft>
                <a:spcPts val="0"/>
              </a:spcAft>
              <a:buClr>
                <a:schemeClr val="dk1"/>
              </a:buClr>
              <a:buSzPts val="1400"/>
              <a:buFont typeface="Times New Roman" panose="02020603050405020304"/>
              <a:buNone/>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Traditional measures for mitigating such conflicts, such as fences, patrols, or animal relocation, seem not only ineffective and reactive but also extremely resource-intensive, given that an increasing human population is still expanding into wildlife habitats. Such approaches do not always succeed in averting conflicts before they appear, causing delayed responses and thus economic losses.</a:t>
            </a:r>
            <a:br>
              <a:rPr 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br>
            <a:endParaRPr sz="1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8" name="Google Shape;48;p8"/>
          <p:cNvPicPr preferRelativeResize="0"/>
          <p:nvPr/>
        </p:nvPicPr>
        <p:blipFill rotWithShape="1">
          <a:blip r:embed="rId1"/>
          <a:srcRect/>
          <a:stretch>
            <a:fillRect/>
          </a:stretch>
        </p:blipFill>
        <p:spPr>
          <a:xfrm>
            <a:off x="5031700" y="1169305"/>
            <a:ext cx="3882475" cy="2989175"/>
          </a:xfrm>
          <a:prstGeom prst="rect">
            <a:avLst/>
          </a:prstGeom>
          <a:noFill/>
          <a:ln>
            <a:noFill/>
          </a:ln>
          <a:effectLst>
            <a:outerShdw blurRad="50800" dist="38100" dir="2700000" algn="tl" rotWithShape="0">
              <a:prstClr val="black">
                <a:alpha val="40000"/>
              </a:prstClr>
            </a:outerShdw>
          </a:effectLst>
        </p:spPr>
      </p:pic>
      <p:sp>
        <p:nvSpPr>
          <p:cNvPr id="49" name="Google Shape;49;p8"/>
          <p:cNvSpPr txBox="1"/>
          <p:nvPr/>
        </p:nvSpPr>
        <p:spPr>
          <a:xfrm>
            <a:off x="5341620" y="4157980"/>
            <a:ext cx="3364865" cy="5422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1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Figure 1: GPS plot of human-animal conflicts in the Bramhapuri Forest Division, India from 2014 to 2017</a:t>
            </a:r>
            <a:endParaRPr sz="11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 name="Shape 39"/>
        <p:cNvGrpSpPr/>
        <p:nvPr/>
      </p:nvGrpSpPr>
      <p:grpSpPr>
        <a:xfrm>
          <a:off x="0" y="0"/>
          <a:ext cx="0" cy="0"/>
          <a:chOff x="0" y="0"/>
          <a:chExt cx="0" cy="0"/>
        </a:xfrm>
      </p:grpSpPr>
      <p:sp>
        <p:nvSpPr>
          <p:cNvPr id="40" name="Google Shape;40;p7"/>
          <p:cNvSpPr txBox="1"/>
          <p:nvPr/>
        </p:nvSpPr>
        <p:spPr>
          <a:xfrm>
            <a:off x="244445" y="166875"/>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1. Introduction</a:t>
            </a:r>
            <a:r>
              <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 </a:t>
            </a:r>
            <a:r>
              <a:rPr lang="en-GB" sz="2400" b="1">
                <a:solidFill>
                  <a:srgbClr val="46B0FA"/>
                </a:solidFill>
                <a:latin typeface="Times New Roman" panose="02020603050405020304" charset="0"/>
                <a:cs typeface="Times New Roman" panose="02020603050405020304" charset="0"/>
                <a:sym typeface="Arial" panose="020B0604020202020204"/>
              </a:rPr>
              <a:t>(contd.)</a:t>
            </a:r>
            <a:endParaRPr lang="en-US" alt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41" name="Google Shape;41;p7"/>
          <p:cNvSpPr txBox="1"/>
          <p:nvPr/>
        </p:nvSpPr>
        <p:spPr>
          <a:xfrm>
            <a:off x="244475" y="807085"/>
            <a:ext cx="7200900" cy="3877310"/>
          </a:xfrm>
          <a:prstGeom prst="rect">
            <a:avLst/>
          </a:prstGeom>
          <a:noFill/>
          <a:ln>
            <a:noFill/>
          </a:ln>
        </p:spPr>
        <p:txBody>
          <a:bodyPr spcFirstLastPara="1" wrap="square" lIns="68575" tIns="34275" rIns="68575" bIns="34275" anchor="t" anchorCtr="0">
            <a:noAutofit/>
          </a:bodyPr>
          <a:lstStyle/>
          <a:p>
            <a:pPr marL="133350" marR="0" lvl="0" indent="0" algn="just" rtl="0">
              <a:lnSpc>
                <a:spcPct val="100000"/>
              </a:lnSpc>
              <a:spcBef>
                <a:spcPts val="0"/>
              </a:spcBef>
              <a:spcAft>
                <a:spcPts val="0"/>
              </a:spcAft>
              <a:buClr>
                <a:srgbClr val="000000"/>
              </a:buClr>
              <a:buSzPts val="1500"/>
              <a:buFont typeface="Times New Roman" panose="02020603050405020304"/>
              <a:buNone/>
            </a:pPr>
            <a:r>
              <a:rPr lang="en-US" altLang="en-GB"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Technology as a Solution !</a:t>
            </a:r>
            <a:endParaRPr lang="en-US" altLang="en-GB"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endParaRPr lang="en-US" altLang="en-GB"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Taking the opportunity for evolving human-animal conflict management using GIS and Machine learning towards reaching predictive capability. Use innovative ML technologies to predict potential hotspots and provide actionable geospatially mapped insights.</a:t>
            </a: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Through this technology-driven approach, we strive to:</a:t>
            </a: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33450" marR="0" lvl="1" indent="-342900" algn="just" rtl="0">
              <a:lnSpc>
                <a:spcPct val="100000"/>
              </a:lnSpc>
              <a:spcBef>
                <a:spcPts val="0"/>
              </a:spcBef>
              <a:spcAft>
                <a:spcPts val="0"/>
              </a:spcAft>
              <a:buClr>
                <a:srgbClr val="000000"/>
              </a:buClr>
              <a:buSzPts val="1500"/>
              <a:buFont typeface="+mj-lt"/>
              <a:buAutoNum type="alphaLcPeriod"/>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Minimize casualties and economic losses by predicting and preventing conflicts.</a:t>
            </a: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33450" marR="0" lvl="1" indent="-342900" algn="just" rtl="0">
              <a:lnSpc>
                <a:spcPct val="100000"/>
              </a:lnSpc>
              <a:spcBef>
                <a:spcPts val="0"/>
              </a:spcBef>
              <a:spcAft>
                <a:spcPts val="0"/>
              </a:spcAft>
              <a:buClr>
                <a:srgbClr val="000000"/>
              </a:buClr>
              <a:buSzPts val="1500"/>
              <a:buFont typeface="+mj-lt"/>
              <a:buAutoNum type="alphaLcPeriod"/>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Enhance conservation efforts while maintaining ecological balance.</a:t>
            </a: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33450" marR="0" lvl="1" indent="-342900" algn="just" rtl="0">
              <a:lnSpc>
                <a:spcPct val="100000"/>
              </a:lnSpc>
              <a:spcBef>
                <a:spcPts val="0"/>
              </a:spcBef>
              <a:spcAft>
                <a:spcPts val="0"/>
              </a:spcAft>
              <a:buClr>
                <a:srgbClr val="000000"/>
              </a:buClr>
              <a:buSzPts val="1500"/>
              <a:buFont typeface="+mj-lt"/>
              <a:buAutoNum type="alphaLcPeriod"/>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Promote human-wildlife coexistence using data-backed decision-making.</a:t>
            </a: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Our goal is to shift from reactive conflict management to a proactive and predictive approach, ensuring both wildlife conservation and human safety.</a:t>
            </a:r>
            <a:endPar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133350" marR="0" lvl="0" indent="0" algn="just" rtl="0">
              <a:lnSpc>
                <a:spcPct val="100000"/>
              </a:lnSpc>
              <a:spcBef>
                <a:spcPts val="0"/>
              </a:spcBef>
              <a:spcAft>
                <a:spcPts val="0"/>
              </a:spcAft>
              <a:buClr>
                <a:srgbClr val="000000"/>
              </a:buClr>
              <a:buSzPts val="1500"/>
              <a:buFont typeface="Times New Roman" panose="02020603050405020304"/>
              <a:buNone/>
            </a:pPr>
            <a:r>
              <a:rPr lang="en-US" altLang="en-GB"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By integrating cutting-edge technologies, our project presents a scalable and efficient model for sustainable wildlife conservation and human safety.</a:t>
            </a:r>
            <a:endPara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9"/>
          <p:cNvSpPr txBox="1"/>
          <p:nvPr/>
        </p:nvSpPr>
        <p:spPr>
          <a:xfrm>
            <a:off x="17586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2. Problem Statement</a:t>
            </a:r>
            <a:endParaRPr sz="1100" b="0" i="0" u="none" strike="noStrike" cap="none">
              <a:solidFill>
                <a:srgbClr val="00000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55" name="Google Shape;55;p9"/>
          <p:cNvSpPr txBox="1"/>
          <p:nvPr/>
        </p:nvSpPr>
        <p:spPr>
          <a:xfrm>
            <a:off x="412750" y="782955"/>
            <a:ext cx="8351520" cy="1507490"/>
          </a:xfrm>
          <a:prstGeom prst="rect">
            <a:avLst/>
          </a:prstGeom>
          <a:noFill/>
          <a:ln>
            <a:noFill/>
          </a:ln>
        </p:spPr>
        <p:txBody>
          <a:bodyPr spcFirstLastPara="1" wrap="square" lIns="68575" tIns="34275" rIns="68575" bIns="34275" anchor="t" anchorCtr="0">
            <a:noAutofit/>
          </a:bodyPr>
          <a:lstStyle/>
          <a:p>
            <a:pPr marL="457200" marR="0" lvl="0" indent="-323850" algn="just" rtl="0">
              <a:lnSpc>
                <a:spcPct val="100000"/>
              </a:lnSpc>
              <a:spcBef>
                <a:spcPts val="700"/>
              </a:spcBef>
              <a:spcAft>
                <a:spcPts val="0"/>
              </a:spcAft>
              <a:buClr>
                <a:srgbClr val="000000"/>
              </a:buClr>
              <a:buSzPts val="1500"/>
              <a:buFont typeface="Times New Roman" panose="02020603050405020304"/>
              <a:buChar char="●"/>
            </a:pPr>
            <a:r>
              <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Human-wildlife conflict is an escalating concern, particularly in regions where human settlements encroach upon natural habitats. These conflicts often lead to loss of biodiversity, damage to crops and property, and even casualties on both sides. The lack of predictive tools to identify high-risk areas hinders proactive conflict mitigation strategies. There is a pressing need for a data-driven system that can forecast potential conflict zones, assess habitat suitability, and empower stakeholders—such as conservationists, local communities, and policymakers—with actionable insights.</a:t>
            </a: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457200" marR="0" lvl="0" indent="-323850" algn="just" rtl="0">
              <a:lnSpc>
                <a:spcPct val="100000"/>
              </a:lnSpc>
              <a:spcBef>
                <a:spcPts val="700"/>
              </a:spcBef>
              <a:spcAft>
                <a:spcPts val="0"/>
              </a:spcAft>
              <a:buClr>
                <a:srgbClr val="000000"/>
              </a:buClr>
              <a:buSzPts val="1500"/>
              <a:buFont typeface="Times New Roman" panose="02020603050405020304"/>
              <a:buChar char="●"/>
            </a:pP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457200" marR="0" lvl="0" indent="-323850" algn="just" rtl="0">
              <a:lnSpc>
                <a:spcPct val="100000"/>
              </a:lnSpc>
              <a:spcBef>
                <a:spcPts val="700"/>
              </a:spcBef>
              <a:spcAft>
                <a:spcPts val="0"/>
              </a:spcAft>
              <a:buClr>
                <a:srgbClr val="000000"/>
              </a:buClr>
              <a:buSzPts val="1500"/>
              <a:buFont typeface="Times New Roman" panose="02020603050405020304"/>
              <a:buChar char="●"/>
            </a:pP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457200" marR="0" lvl="0" indent="0" algn="l" rtl="0">
              <a:lnSpc>
                <a:spcPct val="100000"/>
              </a:lnSpc>
              <a:spcBef>
                <a:spcPts val="0"/>
              </a:spcBef>
              <a:spcAft>
                <a:spcPts val="0"/>
              </a:spcAft>
              <a:buClr>
                <a:srgbClr val="000000"/>
              </a:buClr>
              <a:buSzPts val="1500"/>
              <a:buFont typeface="Arial" panose="020B0604020202020204"/>
              <a:buNone/>
            </a:pPr>
            <a:br>
              <a:rPr 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br>
            <a:br>
              <a:rPr lang="en-GB" sz="15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br>
            <a:endParaRPr sz="15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pic>
        <p:nvPicPr>
          <p:cNvPr id="56" name="Google Shape;56;p9"/>
          <p:cNvPicPr preferRelativeResize="0"/>
          <p:nvPr/>
        </p:nvPicPr>
        <p:blipFill rotWithShape="1">
          <a:blip r:embed="rId1"/>
          <a:srcRect/>
          <a:stretch>
            <a:fillRect/>
          </a:stretch>
        </p:blipFill>
        <p:spPr>
          <a:xfrm>
            <a:off x="2067775" y="2098117"/>
            <a:ext cx="5055275" cy="2064158"/>
          </a:xfrm>
          <a:prstGeom prst="rect">
            <a:avLst/>
          </a:prstGeom>
          <a:noFill/>
          <a:ln>
            <a:noFill/>
          </a:ln>
        </p:spPr>
      </p:pic>
      <p:sp>
        <p:nvSpPr>
          <p:cNvPr id="57" name="Google Shape;57;p9"/>
          <p:cNvSpPr txBox="1"/>
          <p:nvPr/>
        </p:nvSpPr>
        <p:spPr>
          <a:xfrm>
            <a:off x="2191500" y="3968730"/>
            <a:ext cx="4761000" cy="1066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GB" sz="12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Figure 2: Green dots highlight individual conflicts. </a:t>
            </a:r>
            <a:endParaRPr sz="12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200"/>
              <a:buFont typeface="Arial" panose="020B0604020202020204"/>
              <a:buNone/>
            </a:pPr>
            <a:r>
              <a:rPr lang="en-GB" sz="12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 Clustered conflicts (highlighted in red) appear near the intersection of terrains. The darker green areas denote dense forested areas, while the lighter areas have sparse vegetation. </a:t>
            </a:r>
            <a:endParaRPr sz="12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1200"/>
              <a:buFont typeface="Arial" panose="020B0604020202020204"/>
              <a:buNone/>
            </a:pPr>
            <a:r>
              <a:rPr lang="en-GB" sz="12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 Conflicts at the boundary of human settlements and forests.</a:t>
            </a:r>
            <a:endParaRPr sz="1500" b="0" i="0" u="sng"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0"/>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3. Motivation</a:t>
            </a:r>
            <a:endParaRPr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63" name="Google Shape;63;p10"/>
          <p:cNvSpPr txBox="1"/>
          <p:nvPr/>
        </p:nvSpPr>
        <p:spPr>
          <a:xfrm>
            <a:off x="380700" y="714750"/>
            <a:ext cx="6972000" cy="387604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600"/>
              <a:buFont typeface="Arial" panose="020B0604020202020204"/>
              <a:buNone/>
            </a:pPr>
            <a:r>
              <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With growing anthropogenic pressures, wildlife habitats are increasingly overlapping with human settlements, leading to frequent and often severe conflicts. Traditional reactive approaches fail to prevent these incidents. Our project is motivated by the need to shift from reactive to proactive conflict management by leveraging data science, ecological indicators, and interactive technology. This system aims to support:</a:t>
            </a: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50000"/>
              </a:lnSpc>
              <a:spcBef>
                <a:spcPts val="0"/>
              </a:spcBef>
              <a:spcAft>
                <a:spcPts val="0"/>
              </a:spcAft>
              <a:buClr>
                <a:srgbClr val="000000"/>
              </a:buClr>
              <a:buSzPts val="1600"/>
              <a:buFont typeface="Arial" panose="020B0604020202020204"/>
              <a:buNone/>
            </a:pP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just" rtl="0">
              <a:lnSpc>
                <a:spcPct val="150000"/>
              </a:lnSpc>
              <a:spcBef>
                <a:spcPts val="0"/>
              </a:spcBef>
              <a:spcAft>
                <a:spcPts val="0"/>
              </a:spcAft>
              <a:buClr>
                <a:srgbClr val="000000"/>
              </a:buClr>
              <a:buSzPts val="1600"/>
              <a:buFont typeface="Arial" panose="020B0604020202020204"/>
              <a:buAutoNum type="arabicPeriod"/>
            </a:pPr>
            <a:r>
              <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Conservationists, in identifying and prioritizing critical habitats.</a:t>
            </a: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just" rtl="0">
              <a:lnSpc>
                <a:spcPct val="150000"/>
              </a:lnSpc>
              <a:spcBef>
                <a:spcPts val="0"/>
              </a:spcBef>
              <a:spcAft>
                <a:spcPts val="0"/>
              </a:spcAft>
              <a:buClr>
                <a:srgbClr val="000000"/>
              </a:buClr>
              <a:buSzPts val="1600"/>
              <a:buFont typeface="Arial" panose="020B0604020202020204"/>
              <a:buAutoNum type="arabicPeriod"/>
            </a:pP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just" rtl="0">
              <a:lnSpc>
                <a:spcPct val="150000"/>
              </a:lnSpc>
              <a:spcBef>
                <a:spcPts val="0"/>
              </a:spcBef>
              <a:spcAft>
                <a:spcPts val="0"/>
              </a:spcAft>
              <a:buClr>
                <a:srgbClr val="000000"/>
              </a:buClr>
              <a:buSzPts val="1600"/>
              <a:buFont typeface="Arial" panose="020B0604020202020204"/>
              <a:buAutoNum type="arabicPeriod"/>
            </a:pPr>
            <a:r>
              <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Local communities, in preparing for and mitigating risks.</a:t>
            </a: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just" rtl="0">
              <a:lnSpc>
                <a:spcPct val="150000"/>
              </a:lnSpc>
              <a:spcBef>
                <a:spcPts val="0"/>
              </a:spcBef>
              <a:spcAft>
                <a:spcPts val="0"/>
              </a:spcAft>
              <a:buClr>
                <a:srgbClr val="000000"/>
              </a:buClr>
              <a:buSzPts val="1600"/>
              <a:buFont typeface="Arial" panose="020B0604020202020204"/>
              <a:buAutoNum type="arabicPeriod"/>
            </a:pP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just" rtl="0">
              <a:lnSpc>
                <a:spcPct val="150000"/>
              </a:lnSpc>
              <a:spcBef>
                <a:spcPts val="0"/>
              </a:spcBef>
              <a:spcAft>
                <a:spcPts val="0"/>
              </a:spcAft>
              <a:buClr>
                <a:srgbClr val="000000"/>
              </a:buClr>
              <a:buSzPts val="1600"/>
              <a:buFont typeface="Arial" panose="020B0604020202020204"/>
              <a:buAutoNum type="arabicPeriod"/>
            </a:pPr>
            <a:r>
              <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Policymakers, in formulating informed land-use and conservation policies.</a:t>
            </a:r>
            <a:endParaRPr lang="en-US" altLang="en-GB"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7" name="Shape 67"/>
        <p:cNvGrpSpPr/>
        <p:nvPr/>
      </p:nvGrpSpPr>
      <p:grpSpPr>
        <a:xfrm>
          <a:off x="0" y="0"/>
          <a:ext cx="0" cy="0"/>
          <a:chOff x="0" y="0"/>
          <a:chExt cx="0" cy="0"/>
        </a:xfrm>
      </p:grpSpPr>
      <p:sp>
        <p:nvSpPr>
          <p:cNvPr id="68" name="Google Shape;68;p11"/>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4. Objective</a:t>
            </a:r>
            <a:endParaRPr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70" name="Google Shape;70;p11"/>
          <p:cNvSpPr txBox="1"/>
          <p:nvPr/>
        </p:nvSpPr>
        <p:spPr>
          <a:xfrm>
            <a:off x="313625" y="823670"/>
            <a:ext cx="10222200" cy="38436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lang="en-US" altLang="en-GB"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r>
              <a:rPr lang="en-US" altLang="en-GB"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To build an interactive system that predicts human-wildlife conflict risk using </a:t>
            </a:r>
            <a:endParaRPr lang="en-US" altLang="en-GB"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r>
              <a:rPr lang="en-US" altLang="en-GB"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habitat suitability analysis and machine learning.</a:t>
            </a:r>
            <a:endParaRPr lang="en-US" altLang="en-GB"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endParaRPr lang="en-US" altLang="en-GB" b="1"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r>
              <a:rPr lang="en-US" altLang="en-GB" b="1"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Sub-objectives:</a:t>
            </a:r>
            <a:endParaRPr lang="en-US" altLang="en-GB" b="1"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Preprocess and normalize environmental data.</a:t>
            </a: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Calculate Habitat Suitability Index (HSI) using WSM.</a:t>
            </a: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Generate synthetic conflict data to supplement real data.</a:t>
            </a: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Train a machine learning model for conflict prediction.</a:t>
            </a: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l" rtl="0">
              <a:lnSpc>
                <a:spcPct val="100000"/>
              </a:lnSpc>
              <a:spcBef>
                <a:spcPts val="0"/>
              </a:spcBef>
              <a:spcAft>
                <a:spcPts val="0"/>
              </a:spcAft>
              <a:buClr>
                <a:srgbClr val="000000"/>
              </a:buClr>
              <a:buSzPts val="1500"/>
              <a:buFont typeface="Arial" panose="020B0604020202020204"/>
              <a:buAutoNum type="arabicPeriod"/>
            </a:pPr>
            <a:r>
              <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a Streamlit dashboard for visualization and simulation.</a:t>
            </a: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500"/>
              <a:buFont typeface="Arial" panose="020B0604020202020204"/>
              <a:buNone/>
            </a:pPr>
            <a:endParaRPr lang="en-US" altLang="en-GB"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sp>
        <p:nvSpPr>
          <p:cNvPr id="75" name="Google Shape;75;p12"/>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5. Methodology</a:t>
            </a:r>
            <a:endParaRPr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76" name="Google Shape;76;p12"/>
          <p:cNvSpPr txBox="1"/>
          <p:nvPr/>
        </p:nvSpPr>
        <p:spPr>
          <a:xfrm>
            <a:off x="244445" y="624718"/>
            <a:ext cx="8283600" cy="418084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342900" marR="0" lvl="0" indent="-342900" algn="l" rtl="0">
              <a:lnSpc>
                <a:spcPct val="100000"/>
              </a:lnSpc>
              <a:spcBef>
                <a:spcPts val="400"/>
              </a:spcBef>
              <a:spcAft>
                <a:spcPts val="0"/>
              </a:spcAft>
              <a:buClr>
                <a:srgbClr val="000000"/>
              </a:buClr>
              <a:buSzPts val="1400"/>
              <a:buFont typeface="Arial" panose="020B0604020202020204"/>
              <a:buAutoNum type="arabicPeriod"/>
            </a:pPr>
            <a:r>
              <a:rPr lang="en-US" altLang="en-GB" sz="1400"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Data Preprocessing:</a:t>
            </a:r>
            <a:endParaRPr lang="en-US" altLang="en-GB" sz="1400"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Load raw environmental and geographical data.</a:t>
            </a: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Handle missing values using median (numerical) and mode (categorical).</a:t>
            </a: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Normalize data for consistent scale across features.</a:t>
            </a: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342900" marR="0" lvl="0" indent="-342900" algn="l" rtl="0">
              <a:lnSpc>
                <a:spcPct val="100000"/>
              </a:lnSpc>
              <a:spcBef>
                <a:spcPts val="400"/>
              </a:spcBef>
              <a:spcAft>
                <a:spcPts val="0"/>
              </a:spcAft>
              <a:buClr>
                <a:srgbClr val="000000"/>
              </a:buClr>
              <a:buSzPts val="1400"/>
              <a:buFont typeface="+mj-lt"/>
              <a:buAutoNum type="arabicPeriod" startAt="2"/>
            </a:pPr>
            <a:r>
              <a:rPr lang="en-US" altLang="en-GB" sz="1400"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Habitat Suitability Index (HSI) Calculation:</a:t>
            </a:r>
            <a:endParaRPr lang="en-US" altLang="en-GB" sz="1400"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Apply a Weighted Sum Model (WSM) to assess habitat suitability using factors like NDVI, water proximity, and slope.</a:t>
            </a: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Assign weights based on ecological relevance and scientific literature.</a:t>
            </a: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342900" marR="0" lvl="0" indent="-342900" algn="l" rtl="0">
              <a:lnSpc>
                <a:spcPct val="100000"/>
              </a:lnSpc>
              <a:spcBef>
                <a:spcPts val="400"/>
              </a:spcBef>
              <a:spcAft>
                <a:spcPts val="0"/>
              </a:spcAft>
              <a:buClr>
                <a:srgbClr val="000000"/>
              </a:buClr>
              <a:buSzPts val="1400"/>
              <a:buFont typeface="+mj-lt"/>
              <a:buAutoNum type="arabicPeriod" startAt="3"/>
            </a:pPr>
            <a:r>
              <a:rPr lang="en-US" altLang="en-GB" sz="1400"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Synthetic Conflict Data Generation:</a:t>
            </a:r>
            <a:endParaRPr lang="en-US" altLang="en-GB" sz="1400"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rPr>
              <a:t>Simulate realistic conflict scenarios where real-world data is sparse, incorporating ecological and geographical logic.</a:t>
            </a: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sz="1400"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sp>
        <p:nvSpPr>
          <p:cNvPr id="81" name="Google Shape;81;p13"/>
          <p:cNvSpPr txBox="1"/>
          <p:nvPr/>
        </p:nvSpPr>
        <p:spPr>
          <a:xfrm>
            <a:off x="244445" y="186469"/>
            <a:ext cx="5647772" cy="436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rPr>
              <a:t>5. Methodology (contd.)</a:t>
            </a:r>
            <a:endParaRPr sz="2400" b="1" i="0" u="none" strike="noStrike" cap="none">
              <a:solidFill>
                <a:srgbClr val="46B0FA"/>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 name="Text Box 0"/>
          <p:cNvSpPr txBox="1"/>
          <p:nvPr/>
        </p:nvSpPr>
        <p:spPr>
          <a:xfrm>
            <a:off x="370205" y="758825"/>
            <a:ext cx="8411210" cy="2389505"/>
          </a:xfrm>
          <a:prstGeom prst="rect">
            <a:avLst/>
          </a:prstGeom>
          <a:noFill/>
        </p:spPr>
        <p:txBody>
          <a:bodyPr wrap="square" rtlCol="0">
            <a:spAutoFit/>
          </a:bodyPr>
          <a:p>
            <a:pPr marL="0" marR="0" lvl="0" indent="0" algn="l" rtl="0">
              <a:lnSpc>
                <a:spcPct val="100000"/>
              </a:lnSpc>
              <a:spcBef>
                <a:spcPts val="400"/>
              </a:spcBef>
              <a:spcAft>
                <a:spcPts val="0"/>
              </a:spcAft>
              <a:buClr>
                <a:srgbClr val="000000"/>
              </a:buClr>
              <a:buSzPts val="1400"/>
              <a:buFont typeface="Arial" panose="020B0604020202020204"/>
              <a:buNone/>
            </a:pPr>
            <a:r>
              <a:rPr lang="en-US" altLang="en-GB" b="1">
                <a:solidFill>
                  <a:schemeClr val="dk1"/>
                </a:solidFill>
                <a:latin typeface="Times New Roman" panose="02020603050405020304" charset="0"/>
                <a:ea typeface="Calibri" panose="020F0502020204030204"/>
                <a:cs typeface="Times New Roman" panose="02020603050405020304" charset="0"/>
                <a:sym typeface="Calibri" panose="020F0502020204030204"/>
              </a:rPr>
              <a:t>4. Visualization &amp; Exploration:</a:t>
            </a:r>
            <a:endParaRPr lang="en-US" altLang="en-GB"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a:solidFill>
                  <a:schemeClr val="dk1"/>
                </a:solidFill>
                <a:latin typeface="Times New Roman" panose="02020603050405020304" charset="0"/>
                <a:ea typeface="Calibri" panose="020F0502020204030204"/>
                <a:cs typeface="Times New Roman" panose="02020603050405020304" charset="0"/>
                <a:sym typeface="Calibri" panose="020F0502020204030204"/>
              </a:rPr>
              <a:t>Generate heatmaps, bar charts, and scatter plots for exploratory analysis.</a:t>
            </a: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a:solidFill>
                  <a:schemeClr val="dk1"/>
                </a:solidFill>
                <a:latin typeface="Times New Roman" panose="02020603050405020304" charset="0"/>
                <a:ea typeface="Calibri" panose="020F0502020204030204"/>
                <a:cs typeface="Times New Roman" panose="02020603050405020304" charset="0"/>
                <a:sym typeface="Calibri" panose="020F0502020204030204"/>
              </a:rPr>
              <a:t>Create an interactive Streamlit dashboard for user-driven insights.</a:t>
            </a: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b="1">
                <a:solidFill>
                  <a:schemeClr val="dk1"/>
                </a:solidFill>
                <a:latin typeface="Times New Roman" panose="02020603050405020304" charset="0"/>
                <a:ea typeface="Calibri" panose="020F0502020204030204"/>
                <a:cs typeface="Times New Roman" panose="02020603050405020304" charset="0"/>
                <a:sym typeface="Calibri" panose="020F0502020204030204"/>
              </a:rPr>
              <a:t>5. Machine Learning Integration:</a:t>
            </a:r>
            <a:endParaRPr lang="en-US" altLang="en-GB" b="1"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a:solidFill>
                  <a:schemeClr val="dk1"/>
                </a:solidFill>
                <a:latin typeface="Times New Roman" panose="02020603050405020304" charset="0"/>
                <a:ea typeface="Calibri" panose="020F0502020204030204"/>
                <a:cs typeface="Times New Roman" panose="02020603050405020304" charset="0"/>
                <a:sym typeface="Calibri" panose="020F0502020204030204"/>
              </a:rPr>
              <a:t>Train a predictive model (e.g., Random Forest or Gradient Boosting) using processed data to estimate conflict risk.</a:t>
            </a: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r>
              <a:rPr lang="en-US" altLang="en-GB">
                <a:solidFill>
                  <a:schemeClr val="dk1"/>
                </a:solidFill>
                <a:latin typeface="Times New Roman" panose="02020603050405020304" charset="0"/>
                <a:ea typeface="Calibri" panose="020F0502020204030204"/>
                <a:cs typeface="Times New Roman" panose="02020603050405020304" charset="0"/>
                <a:sym typeface="Calibri" panose="020F0502020204030204"/>
              </a:rPr>
              <a:t>Embed the model into the dashboard to simulate conflict scenarios and visualize outcomes dynamically.</a:t>
            </a: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lang="en-US" altLang="en-GB" b="0" i="0" u="none" strike="noStrike" cap="none">
              <a:solidFill>
                <a:schemeClr val="dk1"/>
              </a:solidFill>
              <a:latin typeface="Times New Roman" panose="02020603050405020304" charset="0"/>
              <a:ea typeface="Calibri" panose="020F0502020204030204"/>
              <a:cs typeface="Times New Roman" panose="02020603050405020304" charset="0"/>
              <a:sym typeface="Calibri" panose="020F0502020204030204"/>
            </a:endParaRPr>
          </a:p>
          <a:p>
            <a:endParaRPr lang="en-GB" altLang="en-US">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8070</Words>
  <Application>WPS Slides</Application>
  <PresentationFormat/>
  <Paragraphs>199</Paragraphs>
  <Slides>18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Arial</vt:lpstr>
      <vt:lpstr>SimSun</vt:lpstr>
      <vt:lpstr>Wingdings</vt:lpstr>
      <vt:lpstr>Arial</vt:lpstr>
      <vt:lpstr>Calibri</vt:lpstr>
      <vt:lpstr>Times New Roman</vt:lpstr>
      <vt:lpstr>Times</vt:lpstr>
      <vt:lpstr>Times New Roman</vt:lpstr>
      <vt:lpstr>Microsoft YaHei</vt:lpstr>
      <vt:lpstr>Arial Unicode MS</vt:lpstr>
      <vt:lpstr>Blackadder ITC</vt:lpstr>
      <vt:lpstr>Bodoni MT Black</vt:lpstr>
      <vt:lpstr>Bodoni MT</vt:lpstr>
      <vt:lpstr>Broadway</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Panchika Gupta</cp:lastModifiedBy>
  <cp:revision>3</cp:revision>
  <dcterms:created xsi:type="dcterms:W3CDTF">2025-02-11T19:42:00Z</dcterms:created>
  <dcterms:modified xsi:type="dcterms:W3CDTF">2025-05-01T22:26:13Z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E64BC9DE95874F3AB6489BB4F955712F_12</vt:lpwstr>
  </property>
  <property fmtid="{D5CDD505-2E9C-101B-9397-08002B2CF9AE}" pid="3" name="KSOProductBuildVer">
    <vt:lpwstr>2057-12.2.0.20796</vt:lpwstr>
  </property>
</Properties>
</file>